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7.xml" ContentType="application/vnd.openxmlformats-officedocument.presentationml.slide+xml"/>
  <Override PartName="/ppt/slideMasters/slideMaster1.xml" ContentType="application/vnd.openxmlformats-officedocument.presentationml.slideMaster+xml"/>
  <Override PartName="/ppt/notesSlides/notesSlide3.xml" ContentType="application/vnd.openxmlformats-officedocument.presentationml.notesSlide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2.xml" ContentType="application/vnd.openxmlformats-officedocument.presentationml.notesSlide+xml"/>
  <Override PartName="/ppt/notesSlides/notesSlide1.xml" ContentType="application/vnd.openxmlformats-officedocument.presentationml.notesSlide+xml"/>
  <Override PartName="/ppt/slideLayouts/slideLayout16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1.xml" ContentType="application/vnd.openxmlformats-officedocument.presentationml.slideLayout+xml"/>
  <Override PartName="/ppt/notesMasters/notesMaster1.xml" ContentType="application/vnd.openxmlformats-officedocument.presentationml.notesMaster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notesMasterIdLst>
    <p:notesMasterId r:id="rId9"/>
  </p:notesMasterIdLst>
  <p:sldIdLst>
    <p:sldId id="256" r:id="rId2"/>
    <p:sldId id="257" r:id="rId3"/>
    <p:sldId id="261" r:id="rId4"/>
    <p:sldId id="259" r:id="rId5"/>
    <p:sldId id="260" r:id="rId6"/>
    <p:sldId id="258" r:id="rId7"/>
    <p:sldId id="262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215" autoAdjust="0"/>
    <p:restoredTop sz="94718" autoAdjust="0"/>
  </p:normalViewPr>
  <p:slideViewPr>
    <p:cSldViewPr snapToGrid="0">
      <p:cViewPr varScale="1">
        <p:scale>
          <a:sx n="83" d="100"/>
          <a:sy n="83" d="100"/>
        </p:scale>
        <p:origin x="120" y="51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customXml" Target="../customXml/item2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customXml" Target="../customXml/item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42FAA6F-94C6-4DD6-8EA9-09B68A560D89}" type="datetimeFigureOut">
              <a:rPr lang="en-AU" smtClean="0"/>
              <a:t>9/10/2015</a:t>
            </a:fld>
            <a:endParaRPr lang="en-AU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FD6D1C-6EEA-4C66-A624-B32D89694A93}" type="slidenum">
              <a:rPr lang="en-AU" smtClean="0"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40846646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dirty="0" smtClean="0"/>
              <a:t>Introduce myself, and briefly explain my role in the project. </a:t>
            </a: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FD6D1C-6EEA-4C66-A624-B32D89694A93}" type="slidenum">
              <a:rPr lang="en-AU" smtClean="0"/>
              <a:t>1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80310614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dirty="0" smtClean="0"/>
              <a:t>Use appropriate examples of current markets/clients/sales when discussing reasons.</a:t>
            </a: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FD6D1C-6EEA-4C66-A624-B32D89694A93}" type="slidenum">
              <a:rPr lang="en-AU" smtClean="0"/>
              <a:t>2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91780690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dirty="0" smtClean="0"/>
              <a:t>Avoid any mention of advantages and disadvantages</a:t>
            </a:r>
            <a:r>
              <a:rPr lang="en-AU" baseline="0" dirty="0" smtClean="0"/>
              <a:t> at this stage. Try to put off discussion until end of the presentation.</a:t>
            </a: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FD6D1C-6EEA-4C66-A624-B32D89694A93}" type="slidenum">
              <a:rPr lang="en-AU" smtClean="0"/>
              <a:t>6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9821556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sp>
          <p:nvSpPr>
            <p:cNvPr id="15" name="Freeform 14"/>
            <p:cNvSpPr/>
            <p:nvPr/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532DA-DD77-4673-B895-FD627CE10691}" type="datetimeFigureOut">
              <a:rPr lang="en-AU" smtClean="0"/>
              <a:t>9/10/2015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F91DD-E38E-4436-8319-67A88FF067B3}" type="slidenum">
              <a:rPr lang="en-AU" smtClean="0"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883046813"/>
      </p:ext>
    </p:extLst>
  </p:cSld>
  <p:clrMapOvr>
    <a:masterClrMapping/>
  </p:clrMapOvr>
  <p:transition spd="slow">
    <p:wip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532DA-DD77-4673-B895-FD627CE10691}" type="datetimeFigureOut">
              <a:rPr lang="en-AU" smtClean="0"/>
              <a:t>9/10/2015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F91DD-E38E-4436-8319-67A88FF067B3}" type="slidenum">
              <a:rPr lang="en-AU" smtClean="0"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574937773"/>
      </p:ext>
    </p:extLst>
  </p:cSld>
  <p:clrMapOvr>
    <a:masterClrMapping/>
  </p:clrMapOvr>
  <p:transition spd="slow">
    <p:wip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532DA-DD77-4673-B895-FD627CE10691}" type="datetimeFigureOut">
              <a:rPr lang="en-AU" smtClean="0"/>
              <a:t>9/10/2015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F91DD-E38E-4436-8319-67A88FF067B3}" type="slidenum">
              <a:rPr lang="en-AU" smtClean="0"/>
              <a:t>‹#›</a:t>
            </a:fld>
            <a:endParaRPr lang="en-AU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985413491"/>
      </p:ext>
    </p:extLst>
  </p:cSld>
  <p:clrMapOvr>
    <a:masterClrMapping/>
  </p:clrMapOvr>
  <p:transition spd="slow">
    <p:wip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532DA-DD77-4673-B895-FD627CE10691}" type="datetimeFigureOut">
              <a:rPr lang="en-AU" smtClean="0"/>
              <a:t>9/10/2015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F91DD-E38E-4436-8319-67A88FF067B3}" type="slidenum">
              <a:rPr lang="en-AU" smtClean="0"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317088630"/>
      </p:ext>
    </p:extLst>
  </p:cSld>
  <p:clrMapOvr>
    <a:masterClrMapping/>
  </p:clrMapOvr>
  <p:transition spd="slow">
    <p:wip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532DA-DD77-4673-B895-FD627CE10691}" type="datetimeFigureOut">
              <a:rPr lang="en-AU" smtClean="0"/>
              <a:t>9/10/2015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F91DD-E38E-4436-8319-67A88FF067B3}" type="slidenum">
              <a:rPr lang="en-AU" smtClean="0"/>
              <a:t>‹#›</a:t>
            </a:fld>
            <a:endParaRPr lang="en-AU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925220205"/>
      </p:ext>
    </p:extLst>
  </p:cSld>
  <p:clrMapOvr>
    <a:masterClrMapping/>
  </p:clrMapOvr>
  <p:transition spd="slow">
    <p:wip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532DA-DD77-4673-B895-FD627CE10691}" type="datetimeFigureOut">
              <a:rPr lang="en-AU" smtClean="0"/>
              <a:t>9/10/2015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F91DD-E38E-4436-8319-67A88FF067B3}" type="slidenum">
              <a:rPr lang="en-AU" smtClean="0"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608238271"/>
      </p:ext>
    </p:extLst>
  </p:cSld>
  <p:clrMapOvr>
    <a:masterClrMapping/>
  </p:clrMapOvr>
  <p:transition spd="slow">
    <p:wip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532DA-DD77-4673-B895-FD627CE10691}" type="datetimeFigureOut">
              <a:rPr lang="en-AU" smtClean="0"/>
              <a:t>9/10/2015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F91DD-E38E-4436-8319-67A88FF067B3}" type="slidenum">
              <a:rPr lang="en-AU" smtClean="0"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313825626"/>
      </p:ext>
    </p:extLst>
  </p:cSld>
  <p:clrMapOvr>
    <a:masterClrMapping/>
  </p:clrMapOvr>
  <p:transition spd="slow">
    <p:wip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532DA-DD77-4673-B895-FD627CE10691}" type="datetimeFigureOut">
              <a:rPr lang="en-AU" smtClean="0"/>
              <a:t>9/10/2015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F91DD-E38E-4436-8319-67A88FF067B3}" type="slidenum">
              <a:rPr lang="en-AU" smtClean="0"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177059726"/>
      </p:ext>
    </p:extLst>
  </p:cSld>
  <p:clrMapOvr>
    <a:masterClrMapping/>
  </p:clrMapOvr>
  <p:transition spd="slow">
    <p:wip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532DA-DD77-4673-B895-FD627CE10691}" type="datetimeFigureOut">
              <a:rPr lang="en-AU" smtClean="0"/>
              <a:t>9/10/2015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F91DD-E38E-4436-8319-67A88FF067B3}" type="slidenum">
              <a:rPr lang="en-AU" smtClean="0"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802678119"/>
      </p:ext>
    </p:extLst>
  </p:cSld>
  <p:clrMapOvr>
    <a:masterClrMapping/>
  </p:clrMapOvr>
  <p:transition spd="slow">
    <p:wip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532DA-DD77-4673-B895-FD627CE10691}" type="datetimeFigureOut">
              <a:rPr lang="en-AU" smtClean="0"/>
              <a:t>9/10/2015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F91DD-E38E-4436-8319-67A88FF067B3}" type="slidenum">
              <a:rPr lang="en-AU" smtClean="0"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632427839"/>
      </p:ext>
    </p:extLst>
  </p:cSld>
  <p:clrMapOvr>
    <a:masterClrMapping/>
  </p:clrMapOvr>
  <p:transition spd="slow">
    <p:wip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532DA-DD77-4673-B895-FD627CE10691}" type="datetimeFigureOut">
              <a:rPr lang="en-AU" smtClean="0"/>
              <a:t>9/10/2015</a:t>
            </a:fld>
            <a:endParaRPr lang="en-A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F91DD-E38E-4436-8319-67A88FF067B3}" type="slidenum">
              <a:rPr lang="en-AU" smtClean="0"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701513097"/>
      </p:ext>
    </p:extLst>
  </p:cSld>
  <p:clrMapOvr>
    <a:masterClrMapping/>
  </p:clrMapOvr>
  <p:transition spd="slow">
    <p:wip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532DA-DD77-4673-B895-FD627CE10691}" type="datetimeFigureOut">
              <a:rPr lang="en-AU" smtClean="0"/>
              <a:t>9/10/2015</a:t>
            </a:fld>
            <a:endParaRPr lang="en-A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F91DD-E38E-4436-8319-67A88FF067B3}" type="slidenum">
              <a:rPr lang="en-AU" smtClean="0"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132961404"/>
      </p:ext>
    </p:extLst>
  </p:cSld>
  <p:clrMapOvr>
    <a:masterClrMapping/>
  </p:clrMapOvr>
  <p:transition spd="slow">
    <p:wip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532DA-DD77-4673-B895-FD627CE10691}" type="datetimeFigureOut">
              <a:rPr lang="en-AU" smtClean="0"/>
              <a:t>9/10/2015</a:t>
            </a:fld>
            <a:endParaRPr lang="en-A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F91DD-E38E-4436-8319-67A88FF067B3}" type="slidenum">
              <a:rPr lang="en-AU" smtClean="0"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574367551"/>
      </p:ext>
    </p:extLst>
  </p:cSld>
  <p:clrMapOvr>
    <a:masterClrMapping/>
  </p:clrMapOvr>
  <p:transition spd="slow">
    <p:wip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532DA-DD77-4673-B895-FD627CE10691}" type="datetimeFigureOut">
              <a:rPr lang="en-AU" smtClean="0"/>
              <a:t>9/10/2015</a:t>
            </a:fld>
            <a:endParaRPr lang="en-A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F91DD-E38E-4436-8319-67A88FF067B3}" type="slidenum">
              <a:rPr lang="en-AU" smtClean="0"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929031663"/>
      </p:ext>
    </p:extLst>
  </p:cSld>
  <p:clrMapOvr>
    <a:masterClrMapping/>
  </p:clrMapOvr>
  <p:transition spd="slow">
    <p:wip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532DA-DD77-4673-B895-FD627CE10691}" type="datetimeFigureOut">
              <a:rPr lang="en-AU" smtClean="0"/>
              <a:t>9/10/2015</a:t>
            </a:fld>
            <a:endParaRPr lang="en-A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F91DD-E38E-4436-8319-67A88FF067B3}" type="slidenum">
              <a:rPr lang="en-AU" smtClean="0"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728225022"/>
      </p:ext>
    </p:extLst>
  </p:cSld>
  <p:clrMapOvr>
    <a:masterClrMapping/>
  </p:clrMapOvr>
  <p:transition spd="slow">
    <p:wip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F91DD-E38E-4436-8319-67A88FF067B3}" type="slidenum">
              <a:rPr lang="en-AU" smtClean="0"/>
              <a:t>‹#›</a:t>
            </a:fld>
            <a:endParaRPr lang="en-AU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532DA-DD77-4673-B895-FD627CE10691}" type="datetimeFigureOut">
              <a:rPr lang="en-AU" smtClean="0"/>
              <a:t>9/10/2015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480858149"/>
      </p:ext>
    </p:extLst>
  </p:cSld>
  <p:clrMapOvr>
    <a:masterClrMapping/>
  </p:clrMapOvr>
  <p:transition spd="slow">
    <p:wip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9532DA-DD77-4673-B895-FD627CE10691}" type="datetimeFigureOut">
              <a:rPr lang="en-AU" smtClean="0"/>
              <a:t>9/10/2015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8CAF91DD-E38E-4436-8319-67A88FF067B3}" type="slidenum">
              <a:rPr lang="en-AU" smtClean="0"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2661368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  <p:sldLayoutId id="2147483690" r:id="rId13"/>
    <p:sldLayoutId id="2147483691" r:id="rId14"/>
    <p:sldLayoutId id="2147483692" r:id="rId15"/>
    <p:sldLayoutId id="2147483693" r:id="rId16"/>
  </p:sldLayoutIdLst>
  <p:transition spd="slow">
    <p:wipe/>
  </p:transition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 smtClean="0"/>
              <a:t>Expanding Our Business</a:t>
            </a:r>
            <a:endParaRPr lang="en-A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AU" dirty="0" smtClean="0"/>
              <a:t>Proposal for New Site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4258850808"/>
      </p:ext>
    </p:extLst>
  </p:cSld>
  <p:clrMapOvr>
    <a:masterClrMapping/>
  </p:clrMapOvr>
  <p:transition spd="slow" advClick="0" advTm="7000">
    <p:wip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Reasons for expansion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715963" indent="-536575">
              <a:spcBef>
                <a:spcPts val="1200"/>
              </a:spcBef>
              <a:spcAft>
                <a:spcPts val="1200"/>
              </a:spcAft>
              <a:buClr>
                <a:srgbClr val="FF0000"/>
              </a:buClr>
              <a:buSzPct val="120000"/>
              <a:buFont typeface="Wingdings" panose="05000000000000000000" pitchFamily="2" charset="2"/>
              <a:buChar char="v"/>
            </a:pPr>
            <a:r>
              <a:rPr lang="en-AU" dirty="0" smtClean="0"/>
              <a:t>Find new markets</a:t>
            </a:r>
          </a:p>
          <a:p>
            <a:pPr marL="1116013" lvl="1" indent="-536575">
              <a:spcBef>
                <a:spcPts val="1200"/>
              </a:spcBef>
              <a:spcAft>
                <a:spcPts val="1200"/>
              </a:spcAft>
              <a:buClr>
                <a:srgbClr val="FF0000"/>
              </a:buClr>
              <a:buSzPct val="120000"/>
              <a:buFont typeface="Wingdings" panose="05000000000000000000" pitchFamily="2" charset="2"/>
              <a:buChar char="v"/>
            </a:pPr>
            <a:r>
              <a:rPr lang="en-AU" dirty="0" smtClean="0"/>
              <a:t>Local market saturated</a:t>
            </a:r>
          </a:p>
          <a:p>
            <a:pPr marL="1116013" lvl="1" indent="-536575">
              <a:spcBef>
                <a:spcPts val="1200"/>
              </a:spcBef>
              <a:spcAft>
                <a:spcPts val="1200"/>
              </a:spcAft>
              <a:buClr>
                <a:srgbClr val="FF0000"/>
              </a:buClr>
              <a:buSzPct val="120000"/>
              <a:buFont typeface="Wingdings" panose="05000000000000000000" pitchFamily="2" charset="2"/>
              <a:buChar char="v"/>
            </a:pPr>
            <a:r>
              <a:rPr lang="en-AU" dirty="0" smtClean="0"/>
              <a:t>Potential to increase sales</a:t>
            </a:r>
          </a:p>
          <a:p>
            <a:pPr marL="1516063" lvl="2" indent="-536575">
              <a:spcBef>
                <a:spcPts val="1200"/>
              </a:spcBef>
              <a:spcAft>
                <a:spcPts val="1200"/>
              </a:spcAft>
              <a:buClr>
                <a:srgbClr val="FF0000"/>
              </a:buClr>
              <a:buSzPct val="120000"/>
              <a:buFont typeface="Wingdings" panose="05000000000000000000" pitchFamily="2" charset="2"/>
              <a:buChar char="v"/>
            </a:pPr>
            <a:r>
              <a:rPr lang="en-AU" dirty="0" smtClean="0"/>
              <a:t>Last Year – 14 new clients in North Queensland</a:t>
            </a:r>
          </a:p>
          <a:p>
            <a:pPr marL="1516063" lvl="2" indent="-536575">
              <a:spcBef>
                <a:spcPts val="1200"/>
              </a:spcBef>
              <a:spcAft>
                <a:spcPts val="1200"/>
              </a:spcAft>
              <a:buClr>
                <a:srgbClr val="FF0000"/>
              </a:buClr>
              <a:buSzPct val="120000"/>
              <a:buFont typeface="Wingdings" panose="05000000000000000000" pitchFamily="2" charset="2"/>
              <a:buChar char="v"/>
            </a:pPr>
            <a:r>
              <a:rPr lang="en-AU" dirty="0" smtClean="0"/>
              <a:t>This Year</a:t>
            </a:r>
            <a:r>
              <a:rPr lang="en-AU" baseline="0" dirty="0" smtClean="0"/>
              <a:t> – 30 new clients in North Queensland</a:t>
            </a:r>
          </a:p>
          <a:p>
            <a:pPr marL="715963" lvl="0" indent="-536575">
              <a:spcBef>
                <a:spcPts val="1200"/>
              </a:spcBef>
              <a:spcAft>
                <a:spcPts val="1200"/>
              </a:spcAft>
              <a:buClr>
                <a:srgbClr val="FF0000"/>
              </a:buClr>
              <a:buSzPct val="120000"/>
              <a:buFont typeface="Wingdings" panose="05000000000000000000" pitchFamily="2" charset="2"/>
              <a:buChar char="v"/>
            </a:pPr>
            <a:r>
              <a:rPr lang="en-AU" dirty="0" smtClean="0"/>
              <a:t>Minimise competition</a:t>
            </a:r>
          </a:p>
          <a:p>
            <a:pPr marL="1116013" lvl="1" indent="-536575">
              <a:spcBef>
                <a:spcPts val="1200"/>
              </a:spcBef>
              <a:spcAft>
                <a:spcPts val="1200"/>
              </a:spcAft>
              <a:buClr>
                <a:srgbClr val="FF0000"/>
              </a:buClr>
              <a:buSzPct val="120000"/>
              <a:buFont typeface="Wingdings" panose="05000000000000000000" pitchFamily="2" charset="2"/>
              <a:buChar char="v"/>
            </a:pPr>
            <a:r>
              <a:rPr lang="en-AU" dirty="0" smtClean="0"/>
              <a:t>No competitor currently</a:t>
            </a:r>
            <a:r>
              <a:rPr lang="en-AU" baseline="0" dirty="0" smtClean="0"/>
              <a:t> has office in Cairns or Townsville</a:t>
            </a:r>
          </a:p>
          <a:p>
            <a:pPr marL="1116013" lvl="1" indent="-536575">
              <a:spcBef>
                <a:spcPts val="1200"/>
              </a:spcBef>
              <a:spcAft>
                <a:spcPts val="1200"/>
              </a:spcAft>
              <a:buClr>
                <a:srgbClr val="FF0000"/>
              </a:buClr>
              <a:buSzPct val="120000"/>
              <a:buFont typeface="Wingdings" panose="05000000000000000000" pitchFamily="2" charset="2"/>
              <a:buChar char="v"/>
            </a:pPr>
            <a:r>
              <a:rPr lang="en-AU" baseline="0" dirty="0" smtClean="0"/>
              <a:t>Develop closer ties with North Queensland clients</a:t>
            </a:r>
          </a:p>
          <a:p>
            <a:pPr marL="1116013" lvl="1" indent="-536575">
              <a:spcBef>
                <a:spcPts val="1200"/>
              </a:spcBef>
              <a:spcAft>
                <a:spcPts val="1200"/>
              </a:spcAft>
              <a:buClr>
                <a:srgbClr val="FF0000"/>
              </a:buClr>
              <a:buSzPct val="120000"/>
              <a:buFont typeface="Wingdings" panose="05000000000000000000" pitchFamily="2" charset="2"/>
              <a:buChar char="v"/>
            </a:pPr>
            <a:r>
              <a:rPr lang="en-AU" baseline="0" dirty="0" smtClean="0"/>
              <a:t>Develop niche markets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901477710"/>
      </p:ext>
    </p:extLst>
  </p:cSld>
  <p:clrMapOvr>
    <a:masterClrMapping/>
  </p:clrMapOvr>
  <p:transition spd="slow">
    <p:wip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Why Expand?</a:t>
            </a:r>
            <a:endParaRPr lang="en-AU" dirty="0"/>
          </a:p>
        </p:txBody>
      </p:sp>
      <p:sp>
        <p:nvSpPr>
          <p:cNvPr id="4" name="Can 3"/>
          <p:cNvSpPr/>
          <p:nvPr/>
        </p:nvSpPr>
        <p:spPr>
          <a:xfrm>
            <a:off x="5797483" y="1930400"/>
            <a:ext cx="3553905" cy="2141979"/>
          </a:xfrm>
          <a:prstGeom prst="can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 smtClean="0"/>
              <a:t>Potential Markets</a:t>
            </a:r>
            <a:endParaRPr lang="en-AU" dirty="0"/>
          </a:p>
        </p:txBody>
      </p:sp>
      <p:sp>
        <p:nvSpPr>
          <p:cNvPr id="5" name="Can 4"/>
          <p:cNvSpPr/>
          <p:nvPr/>
        </p:nvSpPr>
        <p:spPr>
          <a:xfrm>
            <a:off x="1065228" y="2389694"/>
            <a:ext cx="1677972" cy="1324466"/>
          </a:xfrm>
          <a:prstGeom prst="can">
            <a:avLst/>
          </a:prstGeom>
          <a:solidFill>
            <a:srgbClr val="92D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 smtClean="0"/>
              <a:t>Current Markets</a:t>
            </a:r>
            <a:endParaRPr lang="en-AU" dirty="0"/>
          </a:p>
        </p:txBody>
      </p:sp>
      <p:sp>
        <p:nvSpPr>
          <p:cNvPr id="6" name="Right Arrow 5"/>
          <p:cNvSpPr/>
          <p:nvPr/>
        </p:nvSpPr>
        <p:spPr>
          <a:xfrm>
            <a:off x="3346515" y="2601798"/>
            <a:ext cx="1941922" cy="1112362"/>
          </a:xfrm>
          <a:prstGeom prst="rightArrow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7" name="Rounded Rectangular Callout 6"/>
          <p:cNvSpPr/>
          <p:nvPr/>
        </p:nvSpPr>
        <p:spPr>
          <a:xfrm>
            <a:off x="5288437" y="4524866"/>
            <a:ext cx="3101419" cy="1423447"/>
          </a:xfrm>
          <a:prstGeom prst="wedgeRoundRectCallout">
            <a:avLst>
              <a:gd name="adj1" fmla="val -1478"/>
              <a:gd name="adj2" fmla="val -75911"/>
              <a:gd name="adj3" fmla="val 16667"/>
            </a:avLst>
          </a:prstGeom>
          <a:solidFill>
            <a:schemeClr val="bg1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8" name="Can 7"/>
          <p:cNvSpPr/>
          <p:nvPr/>
        </p:nvSpPr>
        <p:spPr>
          <a:xfrm>
            <a:off x="5495827" y="4743777"/>
            <a:ext cx="301656" cy="327844"/>
          </a:xfrm>
          <a:prstGeom prst="can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9" name="Can 8"/>
          <p:cNvSpPr/>
          <p:nvPr/>
        </p:nvSpPr>
        <p:spPr>
          <a:xfrm>
            <a:off x="5495827" y="5298911"/>
            <a:ext cx="301656" cy="327844"/>
          </a:xfrm>
          <a:prstGeom prst="can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0" name="Can 9"/>
          <p:cNvSpPr/>
          <p:nvPr/>
        </p:nvSpPr>
        <p:spPr>
          <a:xfrm>
            <a:off x="6023725" y="4743777"/>
            <a:ext cx="301656" cy="327844"/>
          </a:xfrm>
          <a:prstGeom prst="can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1" name="Can 10"/>
          <p:cNvSpPr/>
          <p:nvPr/>
        </p:nvSpPr>
        <p:spPr>
          <a:xfrm>
            <a:off x="6042577" y="5305195"/>
            <a:ext cx="301656" cy="327844"/>
          </a:xfrm>
          <a:prstGeom prst="can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2" name="Can 11"/>
          <p:cNvSpPr/>
          <p:nvPr/>
        </p:nvSpPr>
        <p:spPr>
          <a:xfrm>
            <a:off x="6579912" y="4743777"/>
            <a:ext cx="301656" cy="327844"/>
          </a:xfrm>
          <a:prstGeom prst="can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3" name="Can 12"/>
          <p:cNvSpPr/>
          <p:nvPr/>
        </p:nvSpPr>
        <p:spPr>
          <a:xfrm>
            <a:off x="6579912" y="5290532"/>
            <a:ext cx="301656" cy="327844"/>
          </a:xfrm>
          <a:prstGeom prst="can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4" name="Can 13"/>
          <p:cNvSpPr/>
          <p:nvPr/>
        </p:nvSpPr>
        <p:spPr>
          <a:xfrm>
            <a:off x="7131373" y="4743777"/>
            <a:ext cx="301656" cy="327844"/>
          </a:xfrm>
          <a:prstGeom prst="can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5" name="Can 14"/>
          <p:cNvSpPr/>
          <p:nvPr/>
        </p:nvSpPr>
        <p:spPr>
          <a:xfrm>
            <a:off x="7117247" y="5290532"/>
            <a:ext cx="301656" cy="327844"/>
          </a:xfrm>
          <a:prstGeom prst="can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6" name="TextBox 15"/>
          <p:cNvSpPr txBox="1"/>
          <p:nvPr/>
        </p:nvSpPr>
        <p:spPr>
          <a:xfrm rot="5400000">
            <a:off x="7574433" y="5004651"/>
            <a:ext cx="674019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1100" dirty="0" smtClean="0"/>
              <a:t>Niche</a:t>
            </a:r>
          </a:p>
          <a:p>
            <a:pPr algn="ctr"/>
            <a:r>
              <a:rPr lang="en-AU" sz="1100" dirty="0" smtClean="0"/>
              <a:t>Markets</a:t>
            </a:r>
            <a:endParaRPr lang="en-AU" sz="1100" dirty="0"/>
          </a:p>
        </p:txBody>
      </p:sp>
    </p:spTree>
    <p:extLst>
      <p:ext uri="{BB962C8B-B14F-4D97-AF65-F5344CB8AC3E}">
        <p14:creationId xmlns:p14="http://schemas.microsoft.com/office/powerpoint/2010/main" val="2226351321"/>
      </p:ext>
    </p:extLst>
  </p:cSld>
  <p:clrMapOvr>
    <a:masterClrMapping/>
  </p:clrMapOvr>
  <p:transition spd="slow">
    <p:wip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Cairns</a:t>
            </a:r>
            <a:endParaRPr lang="en-AU" dirty="0"/>
          </a:p>
        </p:txBody>
      </p:sp>
      <p:sp>
        <p:nvSpPr>
          <p:cNvPr id="10" name="TextBox 9"/>
          <p:cNvSpPr txBox="1"/>
          <p:nvPr/>
        </p:nvSpPr>
        <p:spPr>
          <a:xfrm rot="1504148">
            <a:off x="7433571" y="4534293"/>
            <a:ext cx="234867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/>
              <a:t>Gateway to the Great Barrier Reef and Far North Queensland</a:t>
            </a:r>
            <a:endParaRPr lang="en-AU" dirty="0"/>
          </a:p>
        </p:txBody>
      </p:sp>
      <p:pic>
        <p:nvPicPr>
          <p:cNvPr id="12" name="Content Placeholder 11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9741" y="1558705"/>
            <a:ext cx="5175249" cy="3881437"/>
          </a:xfrm>
        </p:spPr>
      </p:pic>
    </p:spTree>
    <p:extLst>
      <p:ext uri="{BB962C8B-B14F-4D97-AF65-F5344CB8AC3E}">
        <p14:creationId xmlns:p14="http://schemas.microsoft.com/office/powerpoint/2010/main" val="3837081478"/>
      </p:ext>
    </p:extLst>
  </p:cSld>
  <p:clrMapOvr>
    <a:masterClrMapping/>
  </p:clrMapOvr>
  <p:transition spd="slow" advClick="0" advTm="10000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Townsville</a:t>
            </a:r>
            <a:endParaRPr lang="en-AU" dirty="0"/>
          </a:p>
        </p:txBody>
      </p:sp>
      <p:sp>
        <p:nvSpPr>
          <p:cNvPr id="5" name="TextBox 4"/>
          <p:cNvSpPr txBox="1"/>
          <p:nvPr/>
        </p:nvSpPr>
        <p:spPr>
          <a:xfrm rot="1246010">
            <a:off x="6928701" y="4817098"/>
            <a:ext cx="266778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/>
              <a:t>Australia’s largest urban centre north of the Sunshine Coast!</a:t>
            </a:r>
            <a:endParaRPr lang="en-AU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2972" y="1581853"/>
            <a:ext cx="5175249" cy="3881437"/>
          </a:xfrm>
        </p:spPr>
      </p:pic>
    </p:spTree>
    <p:extLst>
      <p:ext uri="{BB962C8B-B14F-4D97-AF65-F5344CB8AC3E}">
        <p14:creationId xmlns:p14="http://schemas.microsoft.com/office/powerpoint/2010/main" val="1124661295"/>
      </p:ext>
    </p:extLst>
  </p:cSld>
  <p:clrMapOvr>
    <a:masterClrMapping/>
  </p:clrMapOvr>
  <p:transition spd="slow" advClick="0" advTm="10000"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Proposed Sites</a:t>
            </a:r>
            <a:endParaRPr lang="en-AU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dirty="0" smtClean="0"/>
              <a:t>Cairns</a:t>
            </a:r>
            <a:endParaRPr lang="en-AU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AU" dirty="0" smtClean="0"/>
              <a:t>Estimated population of 150,000 (2010)</a:t>
            </a:r>
          </a:p>
          <a:p>
            <a:r>
              <a:rPr lang="en-AU" dirty="0" smtClean="0"/>
              <a:t>1,700km from Brisbane</a:t>
            </a:r>
          </a:p>
          <a:p>
            <a:r>
              <a:rPr lang="en-AU" dirty="0" smtClean="0"/>
              <a:t>Large tourism industry</a:t>
            </a:r>
            <a:endParaRPr lang="en-AU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AU" dirty="0" smtClean="0"/>
              <a:t>Townsville</a:t>
            </a:r>
            <a:endParaRPr lang="en-AU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AU" dirty="0" smtClean="0"/>
              <a:t>Estimated population of 185,000 (2010)</a:t>
            </a:r>
          </a:p>
          <a:p>
            <a:r>
              <a:rPr lang="en-AU" dirty="0" smtClean="0"/>
              <a:t>1300km from Brisbane</a:t>
            </a:r>
          </a:p>
          <a:p>
            <a:r>
              <a:rPr lang="en-AU" dirty="0" smtClean="0"/>
              <a:t>Large mining industry</a:t>
            </a:r>
          </a:p>
          <a:p>
            <a:r>
              <a:rPr lang="en-AU" dirty="0" smtClean="0"/>
              <a:t>Major port for exports; metals, minerals, beef, wool, sugar, timber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553042930"/>
      </p:ext>
    </p:extLst>
  </p:cSld>
  <p:clrMapOvr>
    <a:masterClrMapping/>
  </p:clrMapOvr>
  <p:transition spd="slow">
    <p:wip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"/>
          <p:cNvSpPr/>
          <p:nvPr/>
        </p:nvSpPr>
        <p:spPr>
          <a:xfrm>
            <a:off x="742950" y="847725"/>
            <a:ext cx="2809875" cy="1590675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 smtClean="0"/>
              <a:t>Mackay</a:t>
            </a:r>
          </a:p>
          <a:p>
            <a:pPr algn="ctr"/>
            <a:endParaRPr lang="en-AU" dirty="0"/>
          </a:p>
          <a:p>
            <a:pPr algn="ctr"/>
            <a:r>
              <a:rPr lang="en-AU" dirty="0" smtClean="0"/>
              <a:t>Site needs to be further North</a:t>
            </a:r>
            <a:endParaRPr lang="en-AU" dirty="0"/>
          </a:p>
        </p:txBody>
      </p:sp>
      <p:sp>
        <p:nvSpPr>
          <p:cNvPr id="3" name="Multiply 2"/>
          <p:cNvSpPr/>
          <p:nvPr/>
        </p:nvSpPr>
        <p:spPr>
          <a:xfrm>
            <a:off x="590549" y="0"/>
            <a:ext cx="3114675" cy="3286125"/>
          </a:xfrm>
          <a:prstGeom prst="mathMultiply">
            <a:avLst/>
          </a:prstGeom>
          <a:solidFill>
            <a:srgbClr val="FF0000">
              <a:alpha val="21000"/>
            </a:srgbClr>
          </a:solidFill>
          <a:ln>
            <a:solidFill>
              <a:srgbClr val="C00000">
                <a:alpha val="25000"/>
              </a:srgbClr>
            </a:solidFill>
          </a:ln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4" name="Rounded Rectangle 3"/>
          <p:cNvSpPr/>
          <p:nvPr/>
        </p:nvSpPr>
        <p:spPr>
          <a:xfrm>
            <a:off x="6173406" y="847725"/>
            <a:ext cx="2809875" cy="1590675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 smtClean="0"/>
              <a:t>Mount Isa</a:t>
            </a:r>
          </a:p>
          <a:p>
            <a:pPr algn="ctr"/>
            <a:endParaRPr lang="en-AU" dirty="0"/>
          </a:p>
          <a:p>
            <a:pPr algn="ctr"/>
            <a:r>
              <a:rPr lang="en-AU" dirty="0" smtClean="0"/>
              <a:t>Too far inland</a:t>
            </a:r>
          </a:p>
        </p:txBody>
      </p:sp>
      <p:sp>
        <p:nvSpPr>
          <p:cNvPr id="5" name="Multiply 4"/>
          <p:cNvSpPr/>
          <p:nvPr/>
        </p:nvSpPr>
        <p:spPr>
          <a:xfrm>
            <a:off x="6021005" y="0"/>
            <a:ext cx="3114675" cy="3286125"/>
          </a:xfrm>
          <a:prstGeom prst="mathMultiply">
            <a:avLst/>
          </a:prstGeom>
          <a:solidFill>
            <a:srgbClr val="FF0000">
              <a:alpha val="21000"/>
            </a:srgbClr>
          </a:solidFill>
          <a:ln>
            <a:solidFill>
              <a:srgbClr val="C00000">
                <a:alpha val="25000"/>
              </a:srgbClr>
            </a:solidFill>
          </a:ln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6" name="Rounded Rectangle 5"/>
          <p:cNvSpPr/>
          <p:nvPr/>
        </p:nvSpPr>
        <p:spPr>
          <a:xfrm>
            <a:off x="742950" y="4264186"/>
            <a:ext cx="2809875" cy="1590675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 smtClean="0"/>
              <a:t>Charters Towers</a:t>
            </a:r>
          </a:p>
          <a:p>
            <a:pPr algn="ctr"/>
            <a:endParaRPr lang="en-AU" dirty="0"/>
          </a:p>
          <a:p>
            <a:pPr algn="ctr"/>
            <a:r>
              <a:rPr lang="en-AU" dirty="0" smtClean="0"/>
              <a:t>Too small</a:t>
            </a:r>
          </a:p>
        </p:txBody>
      </p:sp>
      <p:sp>
        <p:nvSpPr>
          <p:cNvPr id="7" name="Multiply 6"/>
          <p:cNvSpPr/>
          <p:nvPr/>
        </p:nvSpPr>
        <p:spPr>
          <a:xfrm>
            <a:off x="590549" y="3416461"/>
            <a:ext cx="3114675" cy="3286125"/>
          </a:xfrm>
          <a:prstGeom prst="mathMultiply">
            <a:avLst/>
          </a:prstGeom>
          <a:solidFill>
            <a:srgbClr val="FF0000">
              <a:alpha val="21000"/>
            </a:srgbClr>
          </a:solidFill>
          <a:ln>
            <a:solidFill>
              <a:srgbClr val="C00000">
                <a:alpha val="25000"/>
              </a:srgbClr>
            </a:solidFill>
          </a:ln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8" name="Rounded Rectangle 7"/>
          <p:cNvSpPr/>
          <p:nvPr/>
        </p:nvSpPr>
        <p:spPr>
          <a:xfrm>
            <a:off x="6173406" y="4264186"/>
            <a:ext cx="2809875" cy="1590675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 smtClean="0"/>
              <a:t>Rockhampton</a:t>
            </a:r>
          </a:p>
          <a:p>
            <a:pPr algn="ctr"/>
            <a:endParaRPr lang="en-AU" dirty="0"/>
          </a:p>
          <a:p>
            <a:pPr algn="ctr"/>
            <a:r>
              <a:rPr lang="en-AU" dirty="0" smtClean="0"/>
              <a:t>Site needs to be further north</a:t>
            </a:r>
          </a:p>
        </p:txBody>
      </p:sp>
      <p:sp>
        <p:nvSpPr>
          <p:cNvPr id="9" name="Multiply 8"/>
          <p:cNvSpPr/>
          <p:nvPr/>
        </p:nvSpPr>
        <p:spPr>
          <a:xfrm>
            <a:off x="6021005" y="3416461"/>
            <a:ext cx="3114675" cy="3286125"/>
          </a:xfrm>
          <a:prstGeom prst="mathMultiply">
            <a:avLst/>
          </a:prstGeom>
          <a:solidFill>
            <a:srgbClr val="FF0000">
              <a:alpha val="21000"/>
            </a:srgbClr>
          </a:solidFill>
          <a:ln>
            <a:solidFill>
              <a:srgbClr val="C00000">
                <a:alpha val="25000"/>
              </a:srgbClr>
            </a:solidFill>
          </a:ln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0" name="Flowchart: Terminator 9"/>
          <p:cNvSpPr/>
          <p:nvPr/>
        </p:nvSpPr>
        <p:spPr>
          <a:xfrm>
            <a:off x="3460830" y="2974694"/>
            <a:ext cx="2847373" cy="914400"/>
          </a:xfrm>
          <a:prstGeom prst="flowChartTermina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 smtClean="0"/>
              <a:t>Other Sites Considered</a:t>
            </a:r>
            <a:endParaRPr lang="en-AU" dirty="0"/>
          </a:p>
        </p:txBody>
      </p:sp>
      <p:cxnSp>
        <p:nvCxnSpPr>
          <p:cNvPr id="12" name="Straight Arrow Connector 11"/>
          <p:cNvCxnSpPr/>
          <p:nvPr/>
        </p:nvCxnSpPr>
        <p:spPr>
          <a:xfrm flipH="1" flipV="1">
            <a:off x="3102015" y="2568736"/>
            <a:ext cx="450810" cy="52170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H="1">
            <a:off x="3193528" y="3762618"/>
            <a:ext cx="359297" cy="47371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>
            <a:off x="6227904" y="3799875"/>
            <a:ext cx="347601" cy="33397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V="1">
            <a:off x="6184981" y="2599602"/>
            <a:ext cx="482037" cy="52062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49111219"/>
      </p:ext>
    </p:extLst>
  </p:cSld>
  <p:clrMapOvr>
    <a:masterClrMapping/>
  </p:clrMapOvr>
  <p:transition spd="slow">
    <p:wipe/>
  </p:transition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0B5AB586-D108-4FC1-8368-649FE654B89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5CE6EC5A8609C4190B1102BB0560E63" ma:contentTypeVersion="16" ma:contentTypeDescription="Create a new document." ma:contentTypeScope="" ma:versionID="d21590f8c6735a3be0ea7faec66dc116">
  <xsd:schema xmlns:xsd="http://www.w3.org/2001/XMLSchema" xmlns:xs="http://www.w3.org/2001/XMLSchema" xmlns:p="http://schemas.microsoft.com/office/2006/metadata/properties" xmlns:ns2="d6a926e9-fa46-40a5-8565-84bc16c18db3" xmlns:ns3="eae5d9fd-a000-48af-bf25-292d70479945" targetNamespace="http://schemas.microsoft.com/office/2006/metadata/properties" ma:root="true" ma:fieldsID="740681acc9bac1ed8260fc27000e0979" ns2:_="" ns3:_="">
    <xsd:import namespace="d6a926e9-fa46-40a5-8565-84bc16c18db3"/>
    <xsd:import namespace="eae5d9fd-a000-48af-bf25-292d7047994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6a926e9-fa46-40a5-8565-84bc16c18db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da219a01-8d24-4c9e-a527-0b9dc355222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ae5d9fd-a000-48af-bf25-292d70479945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2deeadcc-7fc6-4d5a-96ec-b7f240636025}" ma:internalName="TaxCatchAll" ma:showField="CatchAllData" ma:web="eae5d9fd-a000-48af-bf25-292d7047994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D91255B7-1EBB-4CDF-8FB8-47B38756D84A}"/>
</file>

<file path=customXml/itemProps2.xml><?xml version="1.0" encoding="utf-8"?>
<ds:datastoreItem xmlns:ds="http://schemas.openxmlformats.org/officeDocument/2006/customXml" ds:itemID="{2B1825D7-CF15-4304-86ED-32A89352214E}"/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23</TotalTime>
  <Words>209</Words>
  <Application>Microsoft Office PowerPoint</Application>
  <PresentationFormat>Widescreen</PresentationFormat>
  <Paragraphs>50</Paragraphs>
  <Slides>7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Arial</vt:lpstr>
      <vt:lpstr>Calibri</vt:lpstr>
      <vt:lpstr>Trebuchet MS</vt:lpstr>
      <vt:lpstr>Wingdings</vt:lpstr>
      <vt:lpstr>Wingdings 3</vt:lpstr>
      <vt:lpstr>Facet</vt:lpstr>
      <vt:lpstr>Expanding Our Business</vt:lpstr>
      <vt:lpstr>Reasons for expansion</vt:lpstr>
      <vt:lpstr>Why Expand?</vt:lpstr>
      <vt:lpstr>Cairns</vt:lpstr>
      <vt:lpstr>Townsville</vt:lpstr>
      <vt:lpstr>Proposed Sites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Expanding Our Business</dc:title>
  <dc:creator>Jane Pettigrew</dc:creator>
  <cp:lastModifiedBy>Jane Pettigrew</cp:lastModifiedBy>
  <cp:revision>10</cp:revision>
  <dcterms:created xsi:type="dcterms:W3CDTF">2015-10-08T23:18:06Z</dcterms:created>
  <dcterms:modified xsi:type="dcterms:W3CDTF">2015-10-08T23:41:31Z</dcterms:modified>
</cp:coreProperties>
</file>